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20"/>
  </p:notesMasterIdLst>
  <p:sldIdLst>
    <p:sldId id="256" r:id="rId2"/>
    <p:sldId id="264" r:id="rId3"/>
    <p:sldId id="257" r:id="rId4"/>
    <p:sldId id="258" r:id="rId5"/>
    <p:sldId id="270" r:id="rId6"/>
    <p:sldId id="259" r:id="rId7"/>
    <p:sldId id="273" r:id="rId8"/>
    <p:sldId id="268" r:id="rId9"/>
    <p:sldId id="261" r:id="rId10"/>
    <p:sldId id="262" r:id="rId11"/>
    <p:sldId id="263" r:id="rId12"/>
    <p:sldId id="260" r:id="rId13"/>
    <p:sldId id="265" r:id="rId14"/>
    <p:sldId id="266" r:id="rId15"/>
    <p:sldId id="267" r:id="rId16"/>
    <p:sldId id="269" r:id="rId17"/>
    <p:sldId id="272" r:id="rId18"/>
    <p:sldId id="271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7929D52-DB5C-47D1-BB66-03CC4EE9F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59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726E8F-461B-471E-8144-7EBB72F6A568}" type="slidenum">
              <a:rPr lang="en-US"/>
              <a:pPr/>
              <a:t>1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F0CC00-FD2F-4CBC-8314-F405D13F706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Taken from the textbook—page 48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929D52-DB5C-47D1-BB66-03CC4EE9F6E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90384B-7192-4E9C-B5AA-72F54019F1D5}" type="slidenum">
              <a:rPr lang="en-US"/>
              <a:pPr/>
              <a:t>2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7A3077-EB1E-48BC-BA83-726D71A66B9B}" type="slidenum">
              <a:rPr lang="en-US"/>
              <a:pPr/>
              <a:t>3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9623B9-86C0-4724-97ED-141F1B5A7655}" type="slidenum">
              <a:rPr lang="en-US"/>
              <a:pPr/>
              <a:t>4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was</a:t>
            </a:r>
            <a:r>
              <a:rPr lang="en-US" baseline="0" dirty="0" smtClean="0"/>
              <a:t> not in the original notes, therefore students will have to write this info in their notes </a:t>
            </a:r>
            <a:r>
              <a:rPr lang="en-US" baseline="0" dirty="0" err="1" smtClean="0"/>
              <a:t>whereever</a:t>
            </a:r>
            <a:r>
              <a:rPr lang="en-US" baseline="0" dirty="0" smtClean="0"/>
              <a:t> it will fit.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929D52-DB5C-47D1-BB66-03CC4EE9F6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63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8FB40-49D5-4911-849F-8EB7BB8ACD65}" type="slidenum">
              <a:rPr lang="en-US"/>
              <a:pPr/>
              <a:t>6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Be</a:t>
            </a:r>
            <a:r>
              <a:rPr lang="en-US" baseline="0" dirty="0" smtClean="0"/>
              <a:t> sure to make note that these are “</a:t>
            </a:r>
            <a:r>
              <a:rPr lang="en-US" baseline="0" dirty="0" err="1" smtClean="0"/>
              <a:t>physcial</a:t>
            </a:r>
            <a:r>
              <a:rPr lang="en-US" baseline="0" dirty="0" smtClean="0"/>
              <a:t> changes” which are different than properties.  Probably need to change for next year.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905064-D802-475B-B8D8-33835B403926}" type="slidenum">
              <a:rPr lang="en-US"/>
              <a:pPr/>
              <a:t>9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C1A8D9-0F52-47EC-8ECD-802A167744C7}" type="slidenum">
              <a:rPr lang="en-US"/>
              <a:pPr/>
              <a:t>10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15AB5F-B439-4EB6-9BB0-C11ABF41229F}" type="slidenum">
              <a:rPr lang="en-US"/>
              <a:pPr/>
              <a:t>11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3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Arc 5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43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A17E8D-EF42-401D-97BD-8A6FEA9EA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7777E-049C-48F4-A54E-98305881A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16330-FB0B-4140-A168-4AAFBB503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6C3C2-59DF-4A4C-8423-E92964591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363E8-3192-4D1C-9357-DB28F0FAB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18B65-79B8-4666-A26F-9E9DF1B71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3EC45-6BF0-4A47-9D69-DE5574CE2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04A4A-220F-45AB-B96D-08A60C9CD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263AB-47AD-4BC6-81B5-B4EA5C375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77654-9846-4F97-BC0D-99FFAE977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9CA92-1307-4703-B1F1-F7EDB12FF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86043-15EE-4989-9106-FE303FC6F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17411" name="Arc 3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12" name="Arc 4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13" name="Arc 5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1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EF9D276F-1570-40B1-A1C5-A296CC84D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79" r:id="rId2"/>
    <p:sldLayoutId id="2147483678" r:id="rId3"/>
    <p:sldLayoutId id="2147483677" r:id="rId4"/>
    <p:sldLayoutId id="2147483676" r:id="rId5"/>
    <p:sldLayoutId id="2147483675" r:id="rId6"/>
    <p:sldLayoutId id="2147483674" r:id="rId7"/>
    <p:sldLayoutId id="2147483673" r:id="rId8"/>
    <p:sldLayoutId id="2147483672" r:id="rId9"/>
    <p:sldLayoutId id="2147483671" r:id="rId10"/>
    <p:sldLayoutId id="2147483670" r:id="rId11"/>
    <p:sldLayoutId id="2147483669" r:id="rId1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Word_97_-_2003_Document1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Physical versus Chemical Properties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733800"/>
            <a:ext cx="6400800" cy="1752600"/>
          </a:xfrm>
        </p:spPr>
        <p:txBody>
          <a:bodyPr/>
          <a:lstStyle/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The study of matter</a:t>
            </a:r>
          </a:p>
          <a:p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Density Calculations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572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Calculations:</a:t>
            </a:r>
          </a:p>
          <a:p>
            <a:pPr lvl="2">
              <a:buFontTx/>
              <a:buNone/>
            </a:pPr>
            <a:r>
              <a:rPr lang="en-US" dirty="0" smtClean="0">
                <a:latin typeface="Comic Sans MS" pitchFamily="66" charset="0"/>
              </a:rPr>
              <a:t>D = m/V = g/mL = g/cm</a:t>
            </a:r>
            <a:r>
              <a:rPr lang="en-US" baseline="30000" dirty="0" smtClean="0">
                <a:latin typeface="Comic Sans MS" pitchFamily="66" charset="0"/>
              </a:rPr>
              <a:t>3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Ex:  A cube has a mass of 2.8 g and occupies a volume of 3.67 cm</a:t>
            </a:r>
            <a:r>
              <a:rPr lang="en-US" baseline="30000" dirty="0" smtClean="0">
                <a:latin typeface="Comic Sans MS" pitchFamily="66" charset="0"/>
              </a:rPr>
              <a:t>3</a:t>
            </a:r>
            <a:r>
              <a:rPr lang="en-US" dirty="0" smtClean="0">
                <a:latin typeface="Comic Sans MS" pitchFamily="66" charset="0"/>
              </a:rPr>
              <a:t>.  Would this object float or sink in water?</a:t>
            </a:r>
          </a:p>
          <a:p>
            <a:pPr lvl="3">
              <a:buFontTx/>
              <a:buNone/>
            </a:pPr>
            <a:r>
              <a:rPr lang="en-US" dirty="0" smtClean="0">
                <a:latin typeface="Comic Sans MS" pitchFamily="66" charset="0"/>
              </a:rPr>
              <a:t>Mass = 2.8 g		Volume = 3.67 cm</a:t>
            </a:r>
            <a:r>
              <a:rPr lang="en-US" baseline="30000" dirty="0" smtClean="0">
                <a:latin typeface="Comic Sans MS" pitchFamily="66" charset="0"/>
              </a:rPr>
              <a:t>3</a:t>
            </a:r>
          </a:p>
          <a:p>
            <a:pPr lvl="3">
              <a:buFontTx/>
              <a:buNone/>
            </a:pPr>
            <a:r>
              <a:rPr lang="en-US" dirty="0" smtClean="0">
                <a:latin typeface="Comic Sans MS" pitchFamily="66" charset="0"/>
              </a:rPr>
              <a:t>D = 2.8g/3.67 cm</a:t>
            </a:r>
            <a:r>
              <a:rPr lang="en-US" baseline="30000" dirty="0" smtClean="0">
                <a:latin typeface="Comic Sans MS" pitchFamily="66" charset="0"/>
              </a:rPr>
              <a:t>3</a:t>
            </a:r>
            <a:r>
              <a:rPr lang="en-US" dirty="0" smtClean="0">
                <a:latin typeface="Comic Sans MS" pitchFamily="66" charset="0"/>
              </a:rPr>
              <a:t>= 0.76 </a:t>
            </a:r>
            <a:r>
              <a:rPr lang="en-US" dirty="0">
                <a:latin typeface="Comic Sans MS" pitchFamily="66" charset="0"/>
              </a:rPr>
              <a:t>g/cm</a:t>
            </a:r>
            <a:r>
              <a:rPr lang="en-US" baseline="30000" dirty="0">
                <a:latin typeface="Comic Sans MS" pitchFamily="66" charset="0"/>
              </a:rPr>
              <a:t>3</a:t>
            </a:r>
          </a:p>
          <a:p>
            <a:pPr lvl="1"/>
            <a:r>
              <a:rPr lang="en-US" smtClean="0">
                <a:latin typeface="Comic Sans MS" pitchFamily="66" charset="0"/>
              </a:rPr>
              <a:t>This </a:t>
            </a:r>
            <a:r>
              <a:rPr lang="en-US" dirty="0" smtClean="0">
                <a:latin typeface="Comic Sans MS" pitchFamily="66" charset="0"/>
              </a:rPr>
              <a:t>object would float in water because its density is less than water (1.0 g/mL).</a:t>
            </a:r>
          </a:p>
          <a:p>
            <a:pPr lvl="1"/>
            <a:endParaRPr lang="en-US" dirty="0" smtClean="0">
              <a:latin typeface="Comic Sans MS" pitchFamily="66" charset="0"/>
            </a:endParaRPr>
          </a:p>
          <a:p>
            <a:pPr lvl="1">
              <a:buFontTx/>
              <a:buNone/>
            </a:pP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More Density Calculations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077200" cy="4495800"/>
          </a:xfrm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Ex:  A liquid has a mass of 25.6 g and a volume of 31.6 mL.  Use the table below to identify the substance.</a:t>
            </a:r>
          </a:p>
          <a:p>
            <a:endParaRPr lang="en-US" smtClean="0">
              <a:latin typeface="Comic Sans MS" pitchFamily="66" charset="0"/>
            </a:endParaRPr>
          </a:p>
          <a:p>
            <a:endParaRPr lang="en-US" smtClean="0">
              <a:latin typeface="Comic Sans MS" pitchFamily="66" charset="0"/>
            </a:endParaRP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5029200" y="4191000"/>
          <a:ext cx="3603625" cy="233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Document" r:id="rId4" imgW="6237521" imgH="4063782" progId="Word.Document.8">
                  <p:embed/>
                </p:oleObj>
              </mc:Choice>
              <mc:Fallback>
                <p:oleObj name="Document" r:id="rId4" imgW="6237521" imgH="4063782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191000"/>
                        <a:ext cx="3603625" cy="233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3400" y="4343400"/>
            <a:ext cx="38862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M=25.6 g	V=31.6 mL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     D = 25.6 g/31.6 mL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     D= 0.81 g/mL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The substance is ethanol.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  <p:bldP spid="1229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Chemical Properties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1600200"/>
          </a:xfrm>
        </p:spPr>
        <p:txBody>
          <a:bodyPr/>
          <a:lstStyle/>
          <a:p>
            <a:r>
              <a:rPr lang="en-US" u="sng" smtClean="0">
                <a:latin typeface="Comic Sans MS" pitchFamily="66" charset="0"/>
              </a:rPr>
              <a:t>Chemical property</a:t>
            </a:r>
            <a:r>
              <a:rPr lang="en-US" smtClean="0">
                <a:latin typeface="Comic Sans MS" pitchFamily="66" charset="0"/>
              </a:rPr>
              <a:t>:  a property that can only be observed by changing the identity of the substance</a:t>
            </a:r>
          </a:p>
          <a:p>
            <a:pPr lvl="1"/>
            <a:endParaRPr lang="en-US" smtClean="0">
              <a:latin typeface="Comic Sans MS" pitchFamily="66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29352" y="3810000"/>
            <a:ext cx="7010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Examples: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dirty="0" smtClean="0">
                <a:latin typeface="Comic Sans MS" pitchFamily="66" charset="0"/>
              </a:rPr>
              <a:t>Flammability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dirty="0" smtClean="0">
                <a:latin typeface="Comic Sans MS" pitchFamily="66" charset="0"/>
              </a:rPr>
              <a:t>Combustibility </a:t>
            </a:r>
            <a:endParaRPr lang="en-US" dirty="0">
              <a:latin typeface="Comic Sans MS" pitchFamily="66" charset="0"/>
            </a:endParaRP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dirty="0" smtClean="0">
                <a:latin typeface="Comic Sans MS" pitchFamily="66" charset="0"/>
              </a:rPr>
              <a:t>Reactivity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343400"/>
            <a:ext cx="144780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  <p:bldP spid="922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Flammability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to burn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Wood </a:t>
            </a:r>
          </a:p>
          <a:p>
            <a:pPr lvl="1"/>
            <a:r>
              <a:rPr lang="en-US" dirty="0" smtClean="0"/>
              <a:t>Gasoline</a:t>
            </a:r>
          </a:p>
          <a:p>
            <a:pPr lvl="1"/>
            <a:r>
              <a:rPr lang="en-US" dirty="0" smtClean="0"/>
              <a:t>Rubbing alcohol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Can you name some others?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40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Combustibility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Something that is combustible is easily burned or ignited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Hydrogen</a:t>
            </a:r>
          </a:p>
          <a:p>
            <a:pPr lvl="1"/>
            <a:r>
              <a:rPr lang="en-US" dirty="0" smtClean="0"/>
              <a:t>Some types of alcohol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else can you think of?</a:t>
            </a:r>
          </a:p>
        </p:txBody>
      </p:sp>
    </p:spTree>
    <p:extLst>
      <p:ext uri="{BB962C8B-B14F-4D97-AF65-F5344CB8AC3E}">
        <p14:creationId xmlns:p14="http://schemas.microsoft.com/office/powerpoint/2010/main" val="267936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Iron reacts with oxygen </a:t>
            </a:r>
            <a:r>
              <a:rPr lang="en-US" smtClean="0"/>
              <a:t>(rusting)</a:t>
            </a:r>
            <a:endParaRPr lang="en-US" dirty="0" smtClean="0"/>
          </a:p>
          <a:p>
            <a:r>
              <a:rPr lang="en-US" dirty="0" err="1" smtClean="0"/>
              <a:t>Alka</a:t>
            </a:r>
            <a:r>
              <a:rPr lang="en-US" dirty="0" smtClean="0"/>
              <a:t> Seltzer reacting with water</a:t>
            </a:r>
          </a:p>
          <a:p>
            <a:r>
              <a:rPr lang="en-US" dirty="0" smtClean="0"/>
              <a:t>Chalk reacts with water</a:t>
            </a:r>
          </a:p>
          <a:p>
            <a:r>
              <a:rPr lang="en-US" dirty="0" smtClean="0"/>
              <a:t>Baking soda reacts with vinegar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2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Physical and Chemical Properties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24002"/>
          <a:ext cx="9144000" cy="5333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564322">
                <a:tc>
                  <a:txBody>
                    <a:bodyPr/>
                    <a:lstStyle/>
                    <a:p>
                      <a:r>
                        <a:rPr lang="en-US" dirty="0" smtClean="0"/>
                        <a:t>Substance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 Property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Chemical Property</a:t>
                      </a:r>
                      <a:endParaRPr lang="en-US" dirty="0"/>
                    </a:p>
                  </a:txBody>
                  <a:tcPr/>
                </a:tc>
              </a:tr>
              <a:tr h="564322">
                <a:tc>
                  <a:txBody>
                    <a:bodyPr/>
                    <a:lstStyle/>
                    <a:p>
                      <a:r>
                        <a:rPr lang="en-US" dirty="0" smtClean="0"/>
                        <a:t>Helium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dense than 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Nonflammable</a:t>
                      </a:r>
                      <a:endParaRPr lang="en-US" dirty="0"/>
                    </a:p>
                  </a:txBody>
                  <a:tcPr/>
                </a:tc>
              </a:tr>
              <a:tr h="564322">
                <a:tc>
                  <a:txBody>
                    <a:bodyPr/>
                    <a:lstStyle/>
                    <a:p>
                      <a:r>
                        <a:rPr lang="en-US" dirty="0" smtClean="0"/>
                        <a:t>Wood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Grainy texture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Flammable</a:t>
                      </a:r>
                      <a:endParaRPr lang="en-US" dirty="0"/>
                    </a:p>
                  </a:txBody>
                  <a:tcPr/>
                </a:tc>
              </a:tr>
              <a:tr h="564322">
                <a:tc>
                  <a:txBody>
                    <a:bodyPr/>
                    <a:lstStyle/>
                    <a:p>
                      <a:r>
                        <a:rPr lang="en-US" dirty="0" smtClean="0"/>
                        <a:t>Baking soda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 powder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Reacts with vinegar</a:t>
                      </a:r>
                      <a:endParaRPr lang="en-US" dirty="0"/>
                    </a:p>
                  </a:txBody>
                  <a:tcPr/>
                </a:tc>
              </a:tr>
              <a:tr h="974033">
                <a:tc>
                  <a:txBody>
                    <a:bodyPr/>
                    <a:lstStyle/>
                    <a:p>
                      <a:r>
                        <a:rPr lang="en-US" dirty="0" smtClean="0"/>
                        <a:t>Powdered</a:t>
                      </a:r>
                      <a:r>
                        <a:rPr lang="en-US" baseline="0" dirty="0" smtClean="0"/>
                        <a:t> sugar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 powder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Does not react with vinegar</a:t>
                      </a:r>
                      <a:endParaRPr lang="en-US" dirty="0"/>
                    </a:p>
                  </a:txBody>
                  <a:tcPr/>
                </a:tc>
              </a:tr>
              <a:tr h="564322">
                <a:tc>
                  <a:txBody>
                    <a:bodyPr/>
                    <a:lstStyle/>
                    <a:p>
                      <a:r>
                        <a:rPr lang="en-US" dirty="0" smtClean="0"/>
                        <a:t>Rubbing alcohol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Clear 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Flammable</a:t>
                      </a:r>
                      <a:endParaRPr lang="en-US" dirty="0"/>
                    </a:p>
                  </a:txBody>
                  <a:tcPr/>
                </a:tc>
              </a:tr>
              <a:tr h="974033">
                <a:tc>
                  <a:txBody>
                    <a:bodyPr/>
                    <a:lstStyle/>
                    <a:p>
                      <a:r>
                        <a:rPr lang="en-US" dirty="0" smtClean="0"/>
                        <a:t>Red food coloring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 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Reacts with bleach and loses color</a:t>
                      </a:r>
                      <a:endParaRPr lang="en-US" dirty="0"/>
                    </a:p>
                  </a:txBody>
                  <a:tcPr/>
                </a:tc>
              </a:tr>
              <a:tr h="564322">
                <a:tc>
                  <a:txBody>
                    <a:bodyPr/>
                    <a:lstStyle/>
                    <a:p>
                      <a:r>
                        <a:rPr lang="en-US" dirty="0" smtClean="0"/>
                        <a:t>Iron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Malleable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Reacts with oxygen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Recap- What is the difference between a physical and chemical properties?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639762"/>
          </a:xfrm>
        </p:spPr>
        <p:txBody>
          <a:bodyPr/>
          <a:lstStyle/>
          <a:p>
            <a:r>
              <a:rPr lang="en-US" dirty="0" smtClean="0"/>
              <a:t>Physical Property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67000"/>
            <a:ext cx="4040188" cy="3951288"/>
          </a:xfrm>
        </p:spPr>
        <p:txBody>
          <a:bodyPr/>
          <a:lstStyle/>
          <a:p>
            <a:r>
              <a:rPr lang="en-US" dirty="0" smtClean="0"/>
              <a:t>Can be observed WITHOUT changing the identify of the substance</a:t>
            </a:r>
          </a:p>
          <a:p>
            <a:r>
              <a:rPr lang="en-US" dirty="0" smtClean="0"/>
              <a:t>Ex. The color of the paper is white.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905000"/>
            <a:ext cx="4041775" cy="639762"/>
          </a:xfrm>
        </p:spPr>
        <p:txBody>
          <a:bodyPr/>
          <a:lstStyle/>
          <a:p>
            <a:r>
              <a:rPr lang="en-US" dirty="0" smtClean="0"/>
              <a:t>Chemical Property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667000"/>
            <a:ext cx="4041775" cy="3951288"/>
          </a:xfrm>
        </p:spPr>
        <p:txBody>
          <a:bodyPr/>
          <a:lstStyle/>
          <a:p>
            <a:r>
              <a:rPr lang="en-US" dirty="0" smtClean="0"/>
              <a:t>When it is observed, it DOES change the identify of the substance</a:t>
            </a:r>
          </a:p>
          <a:p>
            <a:r>
              <a:rPr lang="en-US" smtClean="0"/>
              <a:t>Ex. The </a:t>
            </a:r>
            <a:r>
              <a:rPr lang="en-US" dirty="0" smtClean="0"/>
              <a:t>paper is flammable.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85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uiExpand="1" build="p"/>
      <p:bldP spid="5" grpId="0" build="p"/>
      <p:bldP spid="6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classify each property as physical or chemical?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4572000" cy="4572000"/>
          </a:xfrm>
        </p:spPr>
        <p:txBody>
          <a:bodyPr/>
          <a:lstStyle/>
          <a:p>
            <a:r>
              <a:rPr lang="en-US" dirty="0" smtClean="0"/>
              <a:t>Color</a:t>
            </a:r>
          </a:p>
          <a:p>
            <a:r>
              <a:rPr lang="en-US" dirty="0" smtClean="0"/>
              <a:t>Reactivity with acid</a:t>
            </a:r>
          </a:p>
          <a:p>
            <a:r>
              <a:rPr lang="en-US" dirty="0" smtClean="0"/>
              <a:t>Density</a:t>
            </a:r>
          </a:p>
          <a:p>
            <a:r>
              <a:rPr lang="en-US" dirty="0" smtClean="0"/>
              <a:t>Malleability</a:t>
            </a:r>
          </a:p>
          <a:p>
            <a:r>
              <a:rPr lang="en-US" dirty="0" smtClean="0"/>
              <a:t>Flammability</a:t>
            </a:r>
          </a:p>
          <a:p>
            <a:r>
              <a:rPr lang="en-US" dirty="0" smtClean="0"/>
              <a:t>Ductility</a:t>
            </a:r>
          </a:p>
          <a:p>
            <a:r>
              <a:rPr lang="en-US" dirty="0" smtClean="0"/>
              <a:t>Melting Point</a:t>
            </a:r>
          </a:p>
          <a:p>
            <a:r>
              <a:rPr lang="en-US" dirty="0" smtClean="0"/>
              <a:t>Combustibility</a:t>
            </a:r>
          </a:p>
          <a:p>
            <a:r>
              <a:rPr lang="en-US" dirty="0" smtClean="0"/>
              <a:t>Reactivity with vinegar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1600200"/>
            <a:ext cx="1905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Physical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2133600"/>
            <a:ext cx="1905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Chemical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2689860"/>
            <a:ext cx="1905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Physical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37760" y="3253740"/>
            <a:ext cx="1905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Physical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07280" y="3886200"/>
            <a:ext cx="1905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Chemical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53000" y="4465320"/>
            <a:ext cx="1905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Physical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07280" y="5021580"/>
            <a:ext cx="1905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Physical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37760" y="5539740"/>
            <a:ext cx="1905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Chemical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53000" y="6172200"/>
            <a:ext cx="1905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Chemical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18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495800"/>
          </a:xfrm>
        </p:spPr>
        <p:txBody>
          <a:bodyPr/>
          <a:lstStyle/>
          <a:p>
            <a:r>
              <a:rPr lang="en-US" sz="2800" dirty="0" smtClean="0">
                <a:latin typeface="Comic Sans MS" pitchFamily="66" charset="0"/>
              </a:rPr>
              <a:t>Matter:  anything that has mass and takes up space</a:t>
            </a:r>
          </a:p>
          <a:p>
            <a:pPr lvl="1"/>
            <a:r>
              <a:rPr lang="en-US" sz="2400" dirty="0" smtClean="0">
                <a:latin typeface="Comic Sans MS" pitchFamily="66" charset="0"/>
              </a:rPr>
              <a:t>Mass – the amount of matter in something</a:t>
            </a:r>
          </a:p>
          <a:p>
            <a:pPr lvl="1"/>
            <a:r>
              <a:rPr lang="en-US" sz="2400" dirty="0" smtClean="0">
                <a:latin typeface="Comic Sans MS" pitchFamily="66" charset="0"/>
              </a:rPr>
              <a:t>Volume – the amount of space something occupies</a:t>
            </a:r>
          </a:p>
          <a:p>
            <a:pPr lvl="1">
              <a:buFontTx/>
              <a:buNone/>
            </a:pPr>
            <a:endParaRPr lang="en-US" sz="2400" dirty="0" smtClean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Which of the following is matter?</a:t>
            </a:r>
          </a:p>
          <a:p>
            <a:pPr lvl="1"/>
            <a:r>
              <a:rPr lang="en-US" sz="2400" dirty="0" smtClean="0">
                <a:latin typeface="Comic Sans MS" pitchFamily="66" charset="0"/>
              </a:rPr>
              <a:t>A car?</a:t>
            </a:r>
          </a:p>
          <a:p>
            <a:pPr lvl="1"/>
            <a:r>
              <a:rPr lang="en-US" sz="2400" dirty="0" smtClean="0">
                <a:latin typeface="Comic Sans MS" pitchFamily="66" charset="0"/>
              </a:rPr>
              <a:t>A box?</a:t>
            </a:r>
          </a:p>
          <a:p>
            <a:pPr lvl="1"/>
            <a:r>
              <a:rPr lang="en-US" sz="2400" dirty="0" smtClean="0">
                <a:latin typeface="Comic Sans MS" pitchFamily="66" charset="0"/>
              </a:rPr>
              <a:t>You?</a:t>
            </a:r>
          </a:p>
          <a:p>
            <a:pPr lvl="1"/>
            <a:r>
              <a:rPr lang="en-US" sz="2400" dirty="0" smtClean="0">
                <a:latin typeface="Comic Sans MS" pitchFamily="66" charset="0"/>
              </a:rPr>
              <a:t>Sunshine?</a:t>
            </a:r>
          </a:p>
          <a:p>
            <a:pPr lvl="1">
              <a:buFontTx/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>
              <a:buFontTx/>
              <a:buNone/>
            </a:pP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9460" name="Rectangle 4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Reviewing MATTER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What is a property?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2133600"/>
            <a:ext cx="3810000" cy="4114800"/>
          </a:xfrm>
        </p:spPr>
        <p:txBody>
          <a:bodyPr/>
          <a:lstStyle/>
          <a:p>
            <a:r>
              <a:rPr lang="en-US" sz="2800" u="sng" dirty="0" smtClean="0">
                <a:latin typeface="Comic Sans MS" pitchFamily="66" charset="0"/>
              </a:rPr>
              <a:t>Property</a:t>
            </a:r>
            <a:r>
              <a:rPr lang="en-US" sz="2800" dirty="0" smtClean="0">
                <a:latin typeface="Comic Sans MS" pitchFamily="66" charset="0"/>
              </a:rPr>
              <a:t>:  a characteristic of a substance that can be observed</a:t>
            </a:r>
          </a:p>
          <a:p>
            <a:r>
              <a:rPr lang="en-US" sz="2800" dirty="0" smtClean="0">
                <a:latin typeface="Comic Sans MS" pitchFamily="66" charset="0"/>
              </a:rPr>
              <a:t>Properties can be classified as physical or chemical</a:t>
            </a:r>
          </a:p>
        </p:txBody>
      </p:sp>
      <p:graphicFrame>
        <p:nvGraphicFramePr>
          <p:cNvPr id="5124" name="Object 4"/>
          <p:cNvGraphicFramePr>
            <a:graphicFrameLocks noGrp="1" noChangeAspect="1"/>
          </p:cNvGraphicFramePr>
          <p:nvPr>
            <p:ph type="clipArt" sz="half" idx="1"/>
            <p:extLst>
              <p:ext uri="{D42A27DB-BD31-4B8C-83A1-F6EECF244321}">
                <p14:modId xmlns:p14="http://schemas.microsoft.com/office/powerpoint/2010/main" val="648533046"/>
              </p:ext>
            </p:extLst>
          </p:nvPr>
        </p:nvGraphicFramePr>
        <p:xfrm>
          <a:off x="304800" y="1981200"/>
          <a:ext cx="3810000" cy="409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Clip" r:id="rId4" imgW="3025775" imgH="3252788" progId="">
                  <p:embed/>
                </p:oleObj>
              </mc:Choice>
              <mc:Fallback>
                <p:oleObj name="Clip" r:id="rId4" imgW="3025775" imgH="3252788" progId="">
                  <p:embed/>
                  <p:pic>
                    <p:nvPicPr>
                      <p:cNvPr id="0" name="Picture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81200"/>
                        <a:ext cx="3810000" cy="409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44" name="Picture 20" descr="http://t0.gstatic.com/images?q=tbn:ANd9GcTwez2zzrmzZXdWWuoBKT1bXH2RCnICQgV37ESriEI8A1vIkUuhgQ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205954"/>
            <a:ext cx="1885950" cy="2071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Physical Property 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934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Physical property:  a property that can be observed without changing the identity of the substance.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90600" y="3352800"/>
            <a:ext cx="3733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Examples: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>
                <a:latin typeface="Comic Sans MS" pitchFamily="66" charset="0"/>
              </a:rPr>
              <a:t> luster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>
                <a:latin typeface="Comic Sans MS" pitchFamily="66" charset="0"/>
              </a:rPr>
              <a:t> malleability:  the ability to be hammered into a thin sheet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>
                <a:latin typeface="Comic Sans MS" pitchFamily="66" charset="0"/>
              </a:rPr>
              <a:t> ductility:  the ability to be stretched into a wire</a:t>
            </a:r>
            <a:endParaRPr lang="en-US">
              <a:latin typeface="Comic Sans MS" pitchFamily="66" charset="0"/>
            </a:endParaRP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4572000"/>
            <a:ext cx="9239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953000" y="3810000"/>
            <a:ext cx="2362200" cy="23764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</a:t>
            </a:r>
            <a:r>
              <a:rPr lang="en-US" sz="2000">
                <a:latin typeface="Comic Sans MS" pitchFamily="66" charset="0"/>
              </a:rPr>
              <a:t>melting point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>
                <a:latin typeface="Comic Sans MS" pitchFamily="66" charset="0"/>
              </a:rPr>
              <a:t> boiling point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</a:t>
            </a:r>
            <a:r>
              <a:rPr lang="en-US" sz="2000">
                <a:latin typeface="Comic Sans MS" pitchFamily="66" charset="0"/>
              </a:rPr>
              <a:t>density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>
                <a:latin typeface="Comic Sans MS" pitchFamily="66" charset="0"/>
              </a:rPr>
              <a:t> solubility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>
                <a:latin typeface="Comic Sans MS" pitchFamily="66" charset="0"/>
              </a:rPr>
              <a:t> specific heat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  <p:bldP spid="717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09600"/>
            <a:ext cx="7772400" cy="4114800"/>
          </a:xfrm>
        </p:spPr>
        <p:txBody>
          <a:bodyPr/>
          <a:lstStyle/>
          <a:p>
            <a:r>
              <a:rPr lang="en-US" dirty="0" smtClean="0"/>
              <a:t>How much matter is inside an object</a:t>
            </a:r>
          </a:p>
          <a:p>
            <a:r>
              <a:rPr lang="en-US" dirty="0" smtClean="0"/>
              <a:t>Measured in grams (g)</a:t>
            </a:r>
          </a:p>
          <a:p>
            <a:r>
              <a:rPr lang="en-US" dirty="0" smtClean="0"/>
              <a:t>A measure of inertia</a:t>
            </a:r>
          </a:p>
          <a:p>
            <a:pPr lvl="1"/>
            <a:r>
              <a:rPr lang="en-US" dirty="0" smtClean="0"/>
              <a:t>Inertia is an object’s tendency to resist a change in motion</a:t>
            </a:r>
          </a:p>
          <a:p>
            <a:pPr lvl="1"/>
            <a:r>
              <a:rPr lang="en-US" dirty="0" smtClean="0"/>
              <a:t>The more mass an object has, the more inertia it has.</a:t>
            </a:r>
          </a:p>
          <a:p>
            <a:pPr marL="914400" lvl="2" indent="0">
              <a:buNone/>
            </a:pPr>
            <a:r>
              <a:rPr lang="en-US" dirty="0" smtClean="0"/>
              <a:t>Ex.  A bowling ball has more mass than a soccer ball.  If a soccer ball and a basketball are both sitting on a field (at rest), which one has more inertia?  How can you explain?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657671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A:  The bowling ball has more inertia, because 1.  it has more mass, and 2. it would be harder to kick (meaning it would “resist” a change from what it was doing)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93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Special Physical Properties</a:t>
            </a:r>
            <a:br>
              <a:rPr lang="en-US" dirty="0" smtClean="0">
                <a:latin typeface="Comic Sans MS" pitchFamily="66" charset="0"/>
              </a:rPr>
            </a:br>
            <a:endParaRPr lang="en-US" dirty="0" smtClean="0">
              <a:latin typeface="Comic Sans MS" pitchFamily="66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u="sng" dirty="0" smtClean="0">
                <a:latin typeface="Comic Sans MS" pitchFamily="66" charset="0"/>
              </a:rPr>
              <a:t>Freezing point</a:t>
            </a:r>
            <a:r>
              <a:rPr lang="en-US" dirty="0" smtClean="0">
                <a:latin typeface="Comic Sans MS" pitchFamily="66" charset="0"/>
              </a:rPr>
              <a:t>: </a:t>
            </a:r>
            <a:r>
              <a:rPr lang="en-US" dirty="0" smtClean="0">
                <a:latin typeface="Comic Sans MS" pitchFamily="66" charset="0"/>
              </a:rPr>
              <a:t>the change of state from a liquid to a </a:t>
            </a:r>
            <a:r>
              <a:rPr lang="en-US" dirty="0" smtClean="0">
                <a:latin typeface="Comic Sans MS" pitchFamily="66" charset="0"/>
              </a:rPr>
              <a:t>solid; </a:t>
            </a:r>
            <a:r>
              <a:rPr lang="en-US" u="sng" dirty="0" smtClean="0">
                <a:latin typeface="Comic Sans MS" pitchFamily="66" charset="0"/>
              </a:rPr>
              <a:t> temperature at which a liquid changes to a solid</a:t>
            </a:r>
            <a:endParaRPr lang="en-US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u="sng" dirty="0" smtClean="0">
                <a:latin typeface="Comic Sans MS" pitchFamily="66" charset="0"/>
              </a:rPr>
              <a:t>Melting Point</a:t>
            </a:r>
            <a:r>
              <a:rPr lang="en-US" dirty="0" smtClean="0">
                <a:latin typeface="Comic Sans MS" pitchFamily="66" charset="0"/>
              </a:rPr>
              <a:t>: </a:t>
            </a:r>
            <a:r>
              <a:rPr lang="en-US" dirty="0" smtClean="0">
                <a:latin typeface="Comic Sans MS" pitchFamily="66" charset="0"/>
              </a:rPr>
              <a:t>the change of state from a solid to a </a:t>
            </a:r>
            <a:r>
              <a:rPr lang="en-US" dirty="0" smtClean="0">
                <a:latin typeface="Comic Sans MS" pitchFamily="66" charset="0"/>
              </a:rPr>
              <a:t>liquid; </a:t>
            </a:r>
            <a:r>
              <a:rPr lang="en-US" u="sng" dirty="0" smtClean="0">
                <a:latin typeface="Comic Sans MS" pitchFamily="66" charset="0"/>
              </a:rPr>
              <a:t>temp at which a solid changes into a liquid</a:t>
            </a:r>
            <a:endParaRPr lang="en-US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Special </a:t>
            </a:r>
            <a:r>
              <a:rPr lang="en-US" dirty="0">
                <a:latin typeface="Comic Sans MS" pitchFamily="66" charset="0"/>
              </a:rPr>
              <a:t>Physical Properties</a:t>
            </a:r>
            <a:br>
              <a:rPr lang="en-US" dirty="0">
                <a:latin typeface="Comic Sans MS" pitchFamily="66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u="sng" dirty="0">
                <a:latin typeface="Comic Sans MS" pitchFamily="66" charset="0"/>
              </a:rPr>
              <a:t>Vaporization Point</a:t>
            </a:r>
            <a:r>
              <a:rPr lang="en-US" dirty="0">
                <a:latin typeface="Comic Sans MS" pitchFamily="66" charset="0"/>
              </a:rPr>
              <a:t>: the change of state from a liquid to a gas; includes boiling and evaporation; </a:t>
            </a:r>
            <a:r>
              <a:rPr lang="en-US" u="sng" dirty="0">
                <a:latin typeface="Comic Sans MS" pitchFamily="66" charset="0"/>
              </a:rPr>
              <a:t>temp at which a liquid changes to a gas</a:t>
            </a:r>
            <a:endParaRPr lang="en-US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u="sng" dirty="0" smtClean="0">
                <a:latin typeface="Comic Sans MS" pitchFamily="66" charset="0"/>
              </a:rPr>
              <a:t>Sublimation Point</a:t>
            </a:r>
            <a:r>
              <a:rPr lang="en-US" dirty="0" smtClean="0">
                <a:latin typeface="Comic Sans MS" pitchFamily="66" charset="0"/>
              </a:rPr>
              <a:t>: </a:t>
            </a:r>
            <a:r>
              <a:rPr lang="en-US" dirty="0">
                <a:latin typeface="Comic Sans MS" pitchFamily="66" charset="0"/>
              </a:rPr>
              <a:t>the change of state from a solid directly to a </a:t>
            </a:r>
            <a:r>
              <a:rPr lang="en-US" dirty="0" smtClean="0">
                <a:latin typeface="Comic Sans MS" pitchFamily="66" charset="0"/>
              </a:rPr>
              <a:t>gas; </a:t>
            </a:r>
            <a:r>
              <a:rPr lang="en-US" u="sng" dirty="0" smtClean="0">
                <a:latin typeface="Comic Sans MS" pitchFamily="66" charset="0"/>
              </a:rPr>
              <a:t>temp at which solid changes to gas</a:t>
            </a:r>
          </a:p>
          <a:p>
            <a:pPr>
              <a:lnSpc>
                <a:spcPct val="90000"/>
              </a:lnSpc>
            </a:pPr>
            <a:r>
              <a:rPr lang="en-US" u="sng" dirty="0" smtClean="0">
                <a:latin typeface="Comic Sans MS" pitchFamily="66" charset="0"/>
              </a:rPr>
              <a:t>Condensation Point:</a:t>
            </a:r>
            <a:r>
              <a:rPr lang="en-US" dirty="0" smtClean="0">
                <a:latin typeface="Comic Sans MS" pitchFamily="66" charset="0"/>
              </a:rPr>
              <a:t> - </a:t>
            </a:r>
            <a:r>
              <a:rPr lang="en-US" u="sng" dirty="0" smtClean="0">
                <a:latin typeface="Comic Sans MS" pitchFamily="66" charset="0"/>
              </a:rPr>
              <a:t>temp at which gas changes to a liquid</a:t>
            </a:r>
            <a:endParaRPr lang="en-US" dirty="0">
              <a:latin typeface="Comic Sans MS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714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Special Physical Properties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Change of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u="sng" dirty="0" smtClean="0">
                <a:latin typeface="Comic Sans MS" pitchFamily="66" charset="0"/>
              </a:rPr>
              <a:t>Melting point</a:t>
            </a:r>
            <a:r>
              <a:rPr lang="en-US" dirty="0" smtClean="0">
                <a:latin typeface="Comic Sans MS" pitchFamily="66" charset="0"/>
              </a:rPr>
              <a:t>:  the temperature at which a substance changes from a solid to a liquid at a given pressure 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dirty="0" smtClean="0">
                <a:latin typeface="Comic Sans MS" pitchFamily="66" charset="0"/>
              </a:rPr>
              <a:t>water =  0</a:t>
            </a:r>
            <a:r>
              <a:rPr lang="en-US" baseline="30000" dirty="0" smtClean="0">
                <a:latin typeface="Comic Sans MS" pitchFamily="66" charset="0"/>
              </a:rPr>
              <a:t>o</a:t>
            </a:r>
            <a:r>
              <a:rPr lang="en-US" dirty="0" smtClean="0">
                <a:latin typeface="Comic Sans MS" pitchFamily="66" charset="0"/>
              </a:rPr>
              <a:t>C</a:t>
            </a:r>
          </a:p>
          <a:p>
            <a:pPr lvl="1">
              <a:lnSpc>
                <a:spcPct val="90000"/>
              </a:lnSpc>
            </a:pPr>
            <a:r>
              <a:rPr lang="en-US" u="sng" dirty="0" smtClean="0">
                <a:latin typeface="Comic Sans MS" pitchFamily="66" charset="0"/>
              </a:rPr>
              <a:t>Boiling point</a:t>
            </a:r>
            <a:r>
              <a:rPr lang="en-US" dirty="0" smtClean="0">
                <a:latin typeface="Comic Sans MS" pitchFamily="66" charset="0"/>
              </a:rPr>
              <a:t>:  the temperature at which a substance changes from a liquid to a gas at a given pressure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latin typeface="Comic Sans MS" pitchFamily="66" charset="0"/>
              </a:rPr>
              <a:t>            </a:t>
            </a:r>
            <a:r>
              <a:rPr lang="en-US" sz="2000" dirty="0" smtClean="0">
                <a:latin typeface="Comic Sans MS" pitchFamily="66" charset="0"/>
              </a:rPr>
              <a:t>water = 100</a:t>
            </a:r>
            <a:r>
              <a:rPr lang="en-US" sz="2000" baseline="30000" dirty="0" smtClean="0">
                <a:latin typeface="Comic Sans MS" pitchFamily="66" charset="0"/>
              </a:rPr>
              <a:t>o</a:t>
            </a:r>
            <a:r>
              <a:rPr lang="en-US" sz="2000" dirty="0" smtClean="0">
                <a:latin typeface="Comic Sans MS" pitchFamily="66" charset="0"/>
              </a:rPr>
              <a:t>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Density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275" y="1322070"/>
            <a:ext cx="7772400" cy="4114800"/>
          </a:xfrm>
        </p:spPr>
        <p:txBody>
          <a:bodyPr/>
          <a:lstStyle/>
          <a:p>
            <a:r>
              <a:rPr lang="en-US" u="sng" dirty="0" smtClean="0">
                <a:latin typeface="Comic Sans MS" pitchFamily="66" charset="0"/>
              </a:rPr>
              <a:t>Density</a:t>
            </a:r>
            <a:r>
              <a:rPr lang="en-US" dirty="0" smtClean="0">
                <a:latin typeface="Comic Sans MS" pitchFamily="66" charset="0"/>
              </a:rPr>
              <a:t> is the amount of mass per unit of volume.</a:t>
            </a:r>
          </a:p>
          <a:p>
            <a:pPr>
              <a:buFontTx/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u="sng" dirty="0" smtClean="0">
                <a:latin typeface="Comic Sans MS" pitchFamily="66" charset="0"/>
              </a:rPr>
              <a:t>Density</a:t>
            </a:r>
            <a:r>
              <a:rPr lang="en-US" dirty="0" smtClean="0">
                <a:latin typeface="Comic Sans MS" pitchFamily="66" charset="0"/>
              </a:rPr>
              <a:t> can be used to identify a substance.</a:t>
            </a:r>
          </a:p>
          <a:p>
            <a:r>
              <a:rPr lang="en-US" dirty="0" smtClean="0">
                <a:latin typeface="Comic Sans MS" pitchFamily="66" charset="0"/>
              </a:rPr>
              <a:t>The density of an object does not change regardless of sample size.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The density of water is 1.0g/mL</a:t>
            </a:r>
          </a:p>
          <a:p>
            <a:pPr>
              <a:buFontTx/>
              <a:buNone/>
            </a:pP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5181600"/>
            <a:ext cx="10572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309</TotalTime>
  <Words>832</Words>
  <Application>Microsoft Office PowerPoint</Application>
  <PresentationFormat>On-screen Show (4:3)</PresentationFormat>
  <Paragraphs>158</Paragraphs>
  <Slides>18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FIREBALL</vt:lpstr>
      <vt:lpstr>Clip</vt:lpstr>
      <vt:lpstr>Document</vt:lpstr>
      <vt:lpstr>Physical versus Chemical Properties</vt:lpstr>
      <vt:lpstr>Reviewing MATTER</vt:lpstr>
      <vt:lpstr>What is a property?</vt:lpstr>
      <vt:lpstr>Physical Property </vt:lpstr>
      <vt:lpstr>Mass</vt:lpstr>
      <vt:lpstr>Special Physical Properties </vt:lpstr>
      <vt:lpstr>    Special Physical Properties </vt:lpstr>
      <vt:lpstr>Special Physical Properties Change of State</vt:lpstr>
      <vt:lpstr>Density</vt:lpstr>
      <vt:lpstr>Density Calculations</vt:lpstr>
      <vt:lpstr>More Density Calculations</vt:lpstr>
      <vt:lpstr>Chemical Properties</vt:lpstr>
      <vt:lpstr>Flammability </vt:lpstr>
      <vt:lpstr>Combustibility </vt:lpstr>
      <vt:lpstr>Reactivity </vt:lpstr>
      <vt:lpstr>Comparing Physical and Chemical Properties</vt:lpstr>
      <vt:lpstr>Recap- What is the difference between a physical and chemical properties?</vt:lpstr>
      <vt:lpstr>Can you classify each property as physical or chemical?</vt:lpstr>
    </vt:vector>
  </TitlesOfParts>
  <Company>dcs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versus Chemical Properties</dc:title>
  <dc:creator>sdm</dc:creator>
  <cp:lastModifiedBy>McCollum, Megan</cp:lastModifiedBy>
  <cp:revision>25</cp:revision>
  <dcterms:created xsi:type="dcterms:W3CDTF">2007-10-12T20:39:02Z</dcterms:created>
  <dcterms:modified xsi:type="dcterms:W3CDTF">2012-08-13T13:06:32Z</dcterms:modified>
</cp:coreProperties>
</file>